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0" r:id="rId2"/>
    <p:sldId id="261" r:id="rId3"/>
    <p:sldId id="262" r:id="rId4"/>
    <p:sldId id="263" r:id="rId5"/>
    <p:sldId id="264" r:id="rId6"/>
    <p:sldId id="266" r:id="rId7"/>
    <p:sldId id="281" r:id="rId8"/>
    <p:sldId id="269" r:id="rId9"/>
    <p:sldId id="272" r:id="rId10"/>
    <p:sldId id="278" r:id="rId11"/>
    <p:sldId id="279" r:id="rId12"/>
    <p:sldId id="282" r:id="rId13"/>
    <p:sldId id="273" r:id="rId14"/>
    <p:sldId id="277" r:id="rId15"/>
    <p:sldId id="274" r:id="rId16"/>
    <p:sldId id="28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45" autoAdjust="0"/>
  </p:normalViewPr>
  <p:slideViewPr>
    <p:cSldViewPr snapToGrid="0">
      <p:cViewPr varScale="1">
        <p:scale>
          <a:sx n="96" d="100"/>
          <a:sy n="96" d="100"/>
        </p:scale>
        <p:origin x="144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Population served</c:v>
                </c:pt>
              </c:strCache>
            </c:strRef>
          </c:tx>
          <c:spPr>
            <a:solidFill>
              <a:srgbClr val="FF0000"/>
            </a:solidFill>
            <a:ln>
              <a:noFill/>
            </a:ln>
            <a:effectLst/>
          </c:spPr>
          <c:invertIfNegative val="0"/>
          <c:dPt>
            <c:idx val="1"/>
            <c:invertIfNegative val="0"/>
            <c:bubble3D val="0"/>
            <c:spPr>
              <a:solidFill>
                <a:srgbClr val="0000FF"/>
              </a:solidFill>
              <a:ln>
                <a:noFill/>
              </a:ln>
              <a:effectLst/>
            </c:spPr>
            <c:extLst>
              <c:ext xmlns:c16="http://schemas.microsoft.com/office/drawing/2014/chart" uri="{C3380CC4-5D6E-409C-BE32-E72D297353CC}">
                <c16:uniqueId val="{00000001-F0BC-402D-A57E-28C006AC0BF9}"/>
              </c:ext>
            </c:extLst>
          </c:dPt>
          <c:cat>
            <c:strRef>
              <c:f>Sheet1!$A$2:$A$3</c:f>
              <c:strCache>
                <c:ptCount val="2"/>
                <c:pt idx="0">
                  <c:v>Car (60 min)</c:v>
                </c:pt>
                <c:pt idx="1">
                  <c:v>Transit with shuttle (90 min)</c:v>
                </c:pt>
              </c:strCache>
            </c:strRef>
          </c:cat>
          <c:val>
            <c:numRef>
              <c:f>Sheet1!$B$2:$B$3</c:f>
              <c:numCache>
                <c:formatCode>General</c:formatCode>
                <c:ptCount val="2"/>
                <c:pt idx="0">
                  <c:v>2057480</c:v>
                </c:pt>
                <c:pt idx="1">
                  <c:v>301040</c:v>
                </c:pt>
              </c:numCache>
            </c:numRef>
          </c:val>
          <c:extLst>
            <c:ext xmlns:c16="http://schemas.microsoft.com/office/drawing/2014/chart" uri="{C3380CC4-5D6E-409C-BE32-E72D297353CC}">
              <c16:uniqueId val="{00000002-F0BC-402D-A57E-28C006AC0BF9}"/>
            </c:ext>
          </c:extLst>
        </c:ser>
        <c:dLbls>
          <c:showLegendKey val="0"/>
          <c:showVal val="0"/>
          <c:showCatName val="0"/>
          <c:showSerName val="0"/>
          <c:showPercent val="0"/>
          <c:showBubbleSize val="0"/>
        </c:dLbls>
        <c:gapWidth val="219"/>
        <c:overlap val="-27"/>
        <c:axId val="972441759"/>
        <c:axId val="972440095"/>
      </c:barChart>
      <c:catAx>
        <c:axId val="97244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0095"/>
        <c:crosses val="autoZero"/>
        <c:auto val="1"/>
        <c:lblAlgn val="ctr"/>
        <c:lblOffset val="100"/>
        <c:noMultiLvlLbl val="0"/>
      </c:catAx>
      <c:valAx>
        <c:axId val="97244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1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Area covered (sq. mi.)</c:v>
                </c:pt>
              </c:strCache>
            </c:strRef>
          </c:tx>
          <c:spPr>
            <a:solidFill>
              <a:schemeClr val="accent2"/>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8341-4CA3-8730-6406565DA0B4}"/>
              </c:ext>
            </c:extLst>
          </c:dPt>
          <c:dPt>
            <c:idx val="1"/>
            <c:invertIfNegative val="0"/>
            <c:bubble3D val="0"/>
            <c:spPr>
              <a:solidFill>
                <a:srgbClr val="0000FF"/>
              </a:solidFill>
              <a:ln>
                <a:noFill/>
              </a:ln>
              <a:effectLst/>
            </c:spPr>
            <c:extLst>
              <c:ext xmlns:c16="http://schemas.microsoft.com/office/drawing/2014/chart" uri="{C3380CC4-5D6E-409C-BE32-E72D297353CC}">
                <c16:uniqueId val="{00000003-8341-4CA3-8730-6406565DA0B4}"/>
              </c:ext>
            </c:extLst>
          </c:dPt>
          <c:cat>
            <c:strRef>
              <c:f>Sheet1!$A$2:$A$3</c:f>
              <c:strCache>
                <c:ptCount val="2"/>
                <c:pt idx="0">
                  <c:v>Car (60 min)</c:v>
                </c:pt>
                <c:pt idx="1">
                  <c:v>Transit with shuttle (90 min)</c:v>
                </c:pt>
              </c:strCache>
            </c:strRef>
          </c:cat>
          <c:val>
            <c:numRef>
              <c:f>Sheet1!$C$2:$C$3</c:f>
              <c:numCache>
                <c:formatCode>General</c:formatCode>
                <c:ptCount val="2"/>
                <c:pt idx="0">
                  <c:v>3616.084334312166</c:v>
                </c:pt>
                <c:pt idx="1">
                  <c:v>89.158236843532961</c:v>
                </c:pt>
              </c:numCache>
            </c:numRef>
          </c:val>
          <c:extLst>
            <c:ext xmlns:c16="http://schemas.microsoft.com/office/drawing/2014/chart" uri="{C3380CC4-5D6E-409C-BE32-E72D297353CC}">
              <c16:uniqueId val="{00000004-8341-4CA3-8730-6406565DA0B4}"/>
            </c:ext>
          </c:extLst>
        </c:ser>
        <c:dLbls>
          <c:showLegendKey val="0"/>
          <c:showVal val="0"/>
          <c:showCatName val="0"/>
          <c:showSerName val="0"/>
          <c:showPercent val="0"/>
          <c:showBubbleSize val="0"/>
        </c:dLbls>
        <c:gapWidth val="219"/>
        <c:overlap val="-27"/>
        <c:axId val="972482527"/>
        <c:axId val="972473375"/>
      </c:barChart>
      <c:catAx>
        <c:axId val="97248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73375"/>
        <c:crosses val="autoZero"/>
        <c:auto val="1"/>
        <c:lblAlgn val="ctr"/>
        <c:lblOffset val="100"/>
        <c:noMultiLvlLbl val="0"/>
      </c:catAx>
      <c:valAx>
        <c:axId val="9724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8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EB98-0FCD-4CD6-93E8-522EAA55A0B4}"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672D5-ED02-446C-B904-2DC569914F43}" type="slidenum">
              <a:rPr lang="en-US" smtClean="0"/>
              <a:t>‹#›</a:t>
            </a:fld>
            <a:endParaRPr lang="en-US"/>
          </a:p>
        </p:txBody>
      </p:sp>
    </p:spTree>
    <p:extLst>
      <p:ext uri="{BB962C8B-B14F-4D97-AF65-F5344CB8AC3E}">
        <p14:creationId xmlns:p14="http://schemas.microsoft.com/office/powerpoint/2010/main" val="321917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have built a car-only street network?  How about a multimodal network involving transit?  </a:t>
            </a:r>
          </a:p>
          <a:p>
            <a:endParaRPr lang="en-US" dirty="0"/>
          </a:p>
          <a:p>
            <a:r>
              <a:rPr lang="en-US" dirty="0"/>
              <a:t>Was it easy?</a:t>
            </a:r>
          </a:p>
          <a:p>
            <a:endParaRPr lang="en-US" dirty="0"/>
          </a:p>
          <a:p>
            <a:r>
              <a:rPr lang="en-US" dirty="0"/>
              <a:t>In Central Ohio, we are fortunate to have high-quality regional centerline data for the entire region thanks to my colleagues at MORPC and the those of you who maintain the data for your jurisdictions.  Statewide, we have centerlines for each county thanks to OGRIP, and statewide centerlines for major roads thanks to ODOT.  But what if your study area extends beyond the region or the state?  Nationwide datasets are available, but proprietary datasets may be expensive.</a:t>
            </a:r>
          </a:p>
          <a:p>
            <a:endParaRPr lang="en-US" dirty="0"/>
          </a:p>
          <a:p>
            <a:r>
              <a:rPr lang="en-US" dirty="0"/>
              <a:t>Tools can also be expensive.  Depending on the application combined license costs for tools and data could easily reach several thousand dollars.</a:t>
            </a:r>
          </a:p>
        </p:txBody>
      </p:sp>
      <p:sp>
        <p:nvSpPr>
          <p:cNvPr id="4" name="Slide Number Placeholder 3"/>
          <p:cNvSpPr>
            <a:spLocks noGrp="1"/>
          </p:cNvSpPr>
          <p:nvPr>
            <p:ph type="sldNum" sz="quarter" idx="5"/>
          </p:nvPr>
        </p:nvSpPr>
        <p:spPr/>
        <p:txBody>
          <a:bodyPr/>
          <a:lstStyle/>
          <a:p>
            <a:fld id="{AC4672D5-ED02-446C-B904-2DC569914F43}" type="slidenum">
              <a:rPr lang="en-US" smtClean="0"/>
              <a:t>1</a:t>
            </a:fld>
            <a:endParaRPr lang="en-US"/>
          </a:p>
        </p:txBody>
      </p:sp>
    </p:spTree>
    <p:extLst>
      <p:ext uri="{BB962C8B-B14F-4D97-AF65-F5344CB8AC3E}">
        <p14:creationId xmlns:p14="http://schemas.microsoft.com/office/powerpoint/2010/main" val="48683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12</a:t>
            </a:fld>
            <a:endParaRPr lang="en-US"/>
          </a:p>
        </p:txBody>
      </p:sp>
    </p:spTree>
    <p:extLst>
      <p:ext uri="{BB962C8B-B14F-4D97-AF65-F5344CB8AC3E}">
        <p14:creationId xmlns:p14="http://schemas.microsoft.com/office/powerpoint/2010/main" val="124880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That’s all the coding required.  The rest is just regular old GIS work.</a:t>
            </a: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13</a:t>
            </a:fld>
            <a:endParaRPr lang="en-US"/>
          </a:p>
        </p:txBody>
      </p:sp>
    </p:spTree>
    <p:extLst>
      <p:ext uri="{BB962C8B-B14F-4D97-AF65-F5344CB8AC3E}">
        <p14:creationId xmlns:p14="http://schemas.microsoft.com/office/powerpoint/2010/main" val="325437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14</a:t>
            </a:fld>
            <a:endParaRPr lang="en-US"/>
          </a:p>
        </p:txBody>
      </p:sp>
    </p:spTree>
    <p:extLst>
      <p:ext uri="{BB962C8B-B14F-4D97-AF65-F5344CB8AC3E}">
        <p14:creationId xmlns:p14="http://schemas.microsoft.com/office/powerpoint/2010/main" val="629805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15</a:t>
            </a:fld>
            <a:endParaRPr lang="en-US"/>
          </a:p>
        </p:txBody>
      </p:sp>
    </p:spTree>
    <p:extLst>
      <p:ext uri="{BB962C8B-B14F-4D97-AF65-F5344CB8AC3E}">
        <p14:creationId xmlns:p14="http://schemas.microsoft.com/office/powerpoint/2010/main" val="165011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16</a:t>
            </a:fld>
            <a:endParaRPr lang="en-US"/>
          </a:p>
        </p:txBody>
      </p:sp>
    </p:spTree>
    <p:extLst>
      <p:ext uri="{BB962C8B-B14F-4D97-AF65-F5344CB8AC3E}">
        <p14:creationId xmlns:p14="http://schemas.microsoft.com/office/powerpoint/2010/main" val="211875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17</a:t>
            </a:fld>
            <a:endParaRPr lang="en-US"/>
          </a:p>
        </p:txBody>
      </p:sp>
    </p:spTree>
    <p:extLst>
      <p:ext uri="{BB962C8B-B14F-4D97-AF65-F5344CB8AC3E}">
        <p14:creationId xmlns:p14="http://schemas.microsoft.com/office/powerpoint/2010/main" val="4096303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18</a:t>
            </a:fld>
            <a:endParaRPr lang="en-US"/>
          </a:p>
        </p:txBody>
      </p:sp>
    </p:spTree>
    <p:extLst>
      <p:ext uri="{BB962C8B-B14F-4D97-AF65-F5344CB8AC3E}">
        <p14:creationId xmlns:p14="http://schemas.microsoft.com/office/powerpoint/2010/main" val="22810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high cost is justified.  If you need the highest accuracy data and full control over network behavior to ensure safe routing guidance or to produce an academically-defensible analysis, then perhaps it makes sense to expend the effort and cost associated with building a network from scratch using local data.</a:t>
            </a:r>
          </a:p>
        </p:txBody>
      </p:sp>
      <p:sp>
        <p:nvSpPr>
          <p:cNvPr id="4" name="Slide Number Placeholder 3"/>
          <p:cNvSpPr>
            <a:spLocks noGrp="1"/>
          </p:cNvSpPr>
          <p:nvPr>
            <p:ph type="sldNum" sz="quarter" idx="5"/>
          </p:nvPr>
        </p:nvSpPr>
        <p:spPr/>
        <p:txBody>
          <a:bodyPr/>
          <a:lstStyle/>
          <a:p>
            <a:fld id="{AC4672D5-ED02-446C-B904-2DC569914F43}" type="slidenum">
              <a:rPr lang="en-US" smtClean="0"/>
              <a:t>2</a:t>
            </a:fld>
            <a:endParaRPr lang="en-US"/>
          </a:p>
        </p:txBody>
      </p:sp>
    </p:spTree>
    <p:extLst>
      <p:ext uri="{BB962C8B-B14F-4D97-AF65-F5344CB8AC3E}">
        <p14:creationId xmlns:p14="http://schemas.microsoft.com/office/powerpoint/2010/main" val="3467603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my colleague Cheri likes to put it, sometimes the juice </a:t>
            </a:r>
            <a:r>
              <a:rPr lang="en-US" dirty="0" err="1"/>
              <a:t>ain’t</a:t>
            </a:r>
            <a:r>
              <a:rPr lang="en-US" dirty="0"/>
              <a:t> worth the squeeze.  I think that applies in the context of performing accessibility analyses on a regional scale.  </a:t>
            </a:r>
          </a:p>
          <a:p>
            <a:endParaRPr lang="en-US" dirty="0"/>
          </a:p>
          <a:p>
            <a:r>
              <a:rPr lang="en-US" dirty="0"/>
              <a:t>In these cases, we are trying to gain a broad understanding the regional situation, and possibly how it will change many years into the future.  </a:t>
            </a:r>
          </a:p>
          <a:p>
            <a:endParaRPr lang="en-US" dirty="0"/>
          </a:p>
          <a:p>
            <a:r>
              <a:rPr lang="en-US" dirty="0"/>
              <a:t>Thinking a lot about Intel lately.  Everyone wants to know what this is going to mean and how it will effect the region.  At such a large scale and with so much uncertainty, does it really matter if a speed limit or U-turn constraint is wrong?  </a:t>
            </a:r>
          </a:p>
        </p:txBody>
      </p:sp>
      <p:sp>
        <p:nvSpPr>
          <p:cNvPr id="4" name="Slide Number Placeholder 3"/>
          <p:cNvSpPr>
            <a:spLocks noGrp="1"/>
          </p:cNvSpPr>
          <p:nvPr>
            <p:ph type="sldNum" sz="quarter" idx="5"/>
          </p:nvPr>
        </p:nvSpPr>
        <p:spPr/>
        <p:txBody>
          <a:bodyPr/>
          <a:lstStyle/>
          <a:p>
            <a:fld id="{AC4672D5-ED02-446C-B904-2DC569914F43}" type="slidenum">
              <a:rPr lang="en-US" smtClean="0"/>
              <a:t>3</a:t>
            </a:fld>
            <a:endParaRPr lang="en-US"/>
          </a:p>
        </p:txBody>
      </p:sp>
    </p:spTree>
    <p:extLst>
      <p:ext uri="{BB962C8B-B14F-4D97-AF65-F5344CB8AC3E}">
        <p14:creationId xmlns:p14="http://schemas.microsoft.com/office/powerpoint/2010/main" val="246858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2016: </a:t>
            </a:r>
            <a:r>
              <a:rPr lang="en-US" sz="2400" dirty="0" err="1"/>
              <a:t>OpenTripPlanner</a:t>
            </a:r>
            <a:r>
              <a:rPr lang="en-US" sz="2400" dirty="0"/>
              <a:t> provides multi-modal </a:t>
            </a:r>
          </a:p>
          <a:p>
            <a:pPr lvl="1"/>
            <a:r>
              <a:rPr lang="en-US" sz="2000" dirty="0"/>
              <a:t>Example: COTA Trip Planner</a:t>
            </a:r>
          </a:p>
          <a:p>
            <a:pPr lvl="1"/>
            <a:r>
              <a:rPr lang="en-US" sz="2000" dirty="0"/>
              <a:t>Good at point-to-point routing</a:t>
            </a:r>
          </a:p>
          <a:p>
            <a:pPr lvl="1"/>
            <a:r>
              <a:rPr lang="en-US" sz="2000" dirty="0"/>
              <a:t>Limited accessibility tools (“Analyst” mode)</a:t>
            </a:r>
          </a:p>
          <a:p>
            <a:pPr marL="0" indent="0">
              <a:buNone/>
            </a:pPr>
            <a:r>
              <a:rPr lang="en-US" sz="2400" dirty="0"/>
              <a:t>2. RRRR aka “R4” (pre-2014)</a:t>
            </a:r>
          </a:p>
          <a:p>
            <a:pPr lvl="1"/>
            <a:r>
              <a:rPr lang="en-US" sz="2000" dirty="0"/>
              <a:t>“RRRR Rapid Realtime Routing”</a:t>
            </a:r>
          </a:p>
          <a:p>
            <a:pPr lvl="1"/>
            <a:r>
              <a:rPr lang="en-US" sz="2000" dirty="0"/>
              <a:t>Still just for routing, but faster</a:t>
            </a:r>
          </a:p>
          <a:p>
            <a:pPr lvl="1"/>
            <a:r>
              <a:rPr lang="en-US" sz="2000" dirty="0"/>
              <a:t>Uses RAPTOR transit routing algorithm</a:t>
            </a:r>
          </a:p>
          <a:p>
            <a:r>
              <a:rPr lang="en-US" sz="2400" dirty="0"/>
              <a:t>R5 (circa 2020)</a:t>
            </a:r>
          </a:p>
          <a:p>
            <a:pPr lvl="1"/>
            <a:r>
              <a:rPr lang="en-US" sz="2000" dirty="0"/>
              <a:t>“Rapid Realistic Routing on Real-world and Reimagined networks”</a:t>
            </a:r>
          </a:p>
          <a:p>
            <a:pPr lvl="1"/>
            <a:r>
              <a:rPr lang="en-US" sz="2000" dirty="0"/>
              <a:t>Built for accessibility, but still good at routing</a:t>
            </a:r>
          </a:p>
          <a:p>
            <a:pPr lvl="1"/>
            <a:r>
              <a:rPr lang="en-US" sz="2000" dirty="0"/>
              <a:t>Engine for </a:t>
            </a:r>
            <a:r>
              <a:rPr lang="en-US" sz="2000" dirty="0" err="1"/>
              <a:t>Conveyal</a:t>
            </a:r>
            <a:r>
              <a:rPr lang="en-US" sz="2000" dirty="0"/>
              <a:t> Analysis platform, </a:t>
            </a:r>
          </a:p>
          <a:p>
            <a:pPr lvl="1"/>
            <a:r>
              <a:rPr lang="en-US" sz="2000" dirty="0"/>
              <a:t>Open source, but not well documented</a:t>
            </a:r>
          </a:p>
          <a:p>
            <a:r>
              <a:rPr lang="en-US" sz="2400" dirty="0"/>
              <a:t>R5R brings the power of R5 to mere mortals</a:t>
            </a:r>
            <a:endParaRPr lang="en-US" sz="2400" b="1"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5</a:t>
            </a:fld>
            <a:endParaRPr lang="en-US"/>
          </a:p>
        </p:txBody>
      </p:sp>
    </p:spTree>
    <p:extLst>
      <p:ext uri="{BB962C8B-B14F-4D97-AF65-F5344CB8AC3E}">
        <p14:creationId xmlns:p14="http://schemas.microsoft.com/office/powerpoint/2010/main" val="77914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7</a:t>
            </a:fld>
            <a:endParaRPr lang="en-US"/>
          </a:p>
        </p:txBody>
      </p:sp>
    </p:spTree>
    <p:extLst>
      <p:ext uri="{BB962C8B-B14F-4D97-AF65-F5344CB8AC3E}">
        <p14:creationId xmlns:p14="http://schemas.microsoft.com/office/powerpoint/2010/main" val="205243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That’s all the coding required.  The rest is just regular old GIS work.</a:t>
            </a: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8</a:t>
            </a:fld>
            <a:endParaRPr lang="en-US"/>
          </a:p>
        </p:txBody>
      </p:sp>
    </p:spTree>
    <p:extLst>
      <p:ext uri="{BB962C8B-B14F-4D97-AF65-F5344CB8AC3E}">
        <p14:creationId xmlns:p14="http://schemas.microsoft.com/office/powerpoint/2010/main" val="4036073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That’s all the coding required.  The rest is just regular old GIS work.</a:t>
            </a: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9</a:t>
            </a:fld>
            <a:endParaRPr lang="en-US"/>
          </a:p>
        </p:txBody>
      </p:sp>
    </p:spTree>
    <p:extLst>
      <p:ext uri="{BB962C8B-B14F-4D97-AF65-F5344CB8AC3E}">
        <p14:creationId xmlns:p14="http://schemas.microsoft.com/office/powerpoint/2010/main" val="248032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10</a:t>
            </a:fld>
            <a:endParaRPr lang="en-US"/>
          </a:p>
        </p:txBody>
      </p:sp>
    </p:spTree>
    <p:extLst>
      <p:ext uri="{BB962C8B-B14F-4D97-AF65-F5344CB8AC3E}">
        <p14:creationId xmlns:p14="http://schemas.microsoft.com/office/powerpoint/2010/main" val="4209473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11</a:t>
            </a:fld>
            <a:endParaRPr lang="en-US"/>
          </a:p>
        </p:txBody>
      </p:sp>
    </p:spTree>
    <p:extLst>
      <p:ext uri="{BB962C8B-B14F-4D97-AF65-F5344CB8AC3E}">
        <p14:creationId xmlns:p14="http://schemas.microsoft.com/office/powerpoint/2010/main" val="304822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CE76-C865-C3E0-571E-0E9140748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8C43D-CE9B-4A2C-4375-391B524BD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CFD53-669E-0B49-37A8-EE6F775C8A06}"/>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173DA999-796C-6B1E-CA42-353359C3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A026F-1B60-3A5F-46EA-D49009FFA127}"/>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0790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073D-FEF0-8142-9C69-55C5AB772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DB013-F8AE-18DC-C18D-20EB15860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B074-6F91-B4CC-CB0F-E4C3443F9CDD}"/>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819184DF-C3D8-DE93-F6AD-A2EE60892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6FFD-078B-E009-19EC-41A9129CD53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35760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6E0A7-10C9-5FC4-8026-B430079F5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CDDCF-6C31-2B08-910B-D2162E555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C4B78-FA61-5F60-B3D4-07ED18A77E31}"/>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55A35E90-A310-699E-DE80-972DC193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0AE9-6F2F-77B8-4DC0-49685688B36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94259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E043-3D29-1A16-5FFD-DD954D5F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D63C1-C548-2F05-C3AB-01D57929F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344E-22CA-814F-6773-AB27E652A954}"/>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3A7C058F-D491-78A9-DEC6-4E662660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BA35-BA88-7EE7-6EB9-ABC537A024FB}"/>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46038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43FB-9DB8-AED4-D9D9-A7B00DF78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FFBE-0057-207E-F939-0A21F9496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45385-D897-3002-AB70-E2C0BEE27252}"/>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8237152D-36E4-5FA9-CCB9-7FA8FDDE7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7C1AC-BA5A-D484-A95F-DB308DE29EA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9879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FBA-8F76-FFB9-F65C-D45284DD2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B2ECD-749E-16CB-43CE-9EF08427A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B708-769A-B4AE-10FD-14BBF9F2A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28D10-14FD-DA3F-7115-43D9656D2F8F}"/>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99A496DB-0D66-68B1-B73F-0B602BB07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C6640-6729-9FDA-87CB-ABF26BDAE963}"/>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75802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39D-0B75-17AB-6997-BA77C62C3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A8D86-ECD7-B94A-3087-FCA822428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E08CE-3ED6-C380-FEA7-BC24EBDC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0B438-3EB6-8CF8-6D69-9DCA11F26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559DB-F03E-D554-DA9C-BC771E099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C75DC-1A85-2BE4-B63E-91C513026E66}"/>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8" name="Footer Placeholder 7">
            <a:extLst>
              <a:ext uri="{FF2B5EF4-FFF2-40B4-BE49-F238E27FC236}">
                <a16:creationId xmlns:a16="http://schemas.microsoft.com/office/drawing/2014/main" id="{7C4865CA-D3DA-A70E-8E8A-9513A6C2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D0A11-4965-F229-637E-AB3E8898C172}"/>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11564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B8F-9BA2-245E-CD3F-0AB2D031E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27B67-2F57-C043-1D7F-71CCCF87654A}"/>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4" name="Footer Placeholder 3">
            <a:extLst>
              <a:ext uri="{FF2B5EF4-FFF2-40B4-BE49-F238E27FC236}">
                <a16:creationId xmlns:a16="http://schemas.microsoft.com/office/drawing/2014/main" id="{E30FD522-0F18-4B9D-02CD-AA65AD698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B387-76A1-0B4C-D7A0-7AD4EB1BA34F}"/>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928881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D4AAE-7479-F364-5B64-7F617A50651C}"/>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3" name="Footer Placeholder 2">
            <a:extLst>
              <a:ext uri="{FF2B5EF4-FFF2-40B4-BE49-F238E27FC236}">
                <a16:creationId xmlns:a16="http://schemas.microsoft.com/office/drawing/2014/main" id="{607C6A54-5B7B-F991-9A36-D4B77AB42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806BF-49F6-F3E9-F2A6-07E2AC869E50}"/>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5361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340E-6B29-5B07-733D-98A85B44B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840FE-DB70-DF58-9E6F-1A6A86BB3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6B01-3A2C-5229-EACE-5C910EA24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201F1-3199-84C7-FB7D-AEE388FA408D}"/>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F2B7774C-B33D-0610-5790-C67BEE4DF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94607-1D14-0F4A-D2DF-7F5BB4270FE1}"/>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6188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DF6-9C04-053D-7392-DE86A383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610F9-AD05-3F69-4FC9-6E443648C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62CA03-0326-3174-2609-F5AD5AA6D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B47A-4BBE-937F-5571-B8562C290547}"/>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F31FFA5D-ED08-88A0-E8E9-E599714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3E8B4-0389-CA75-2C64-6E927F7F2B46}"/>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271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7F1FE-1487-F453-DD64-AC1D08CE4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CDC85-F197-5BD8-32F8-6E567D3AD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C4AE-71F7-8638-0EB6-DD1AA272F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1FE0004F-023B-9271-2E58-2AE79557A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190578-7126-3E42-FEEC-EEB41631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87B8-74DC-47B5-A8A0-607EC8E56142}" type="slidenum">
              <a:rPr lang="en-US" smtClean="0"/>
              <a:t>‹#›</a:t>
            </a:fld>
            <a:endParaRPr lang="en-US"/>
          </a:p>
        </p:txBody>
      </p:sp>
    </p:spTree>
    <p:extLst>
      <p:ext uri="{BB962C8B-B14F-4D97-AF65-F5344CB8AC3E}">
        <p14:creationId xmlns:p14="http://schemas.microsoft.com/office/powerpoint/2010/main" val="265771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nveyal.co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doi.org/10.25910/Z07C-KX0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oi.org/10.3141/2653-06" TargetMode="External"/><Relationship Id="rId5" Type="http://schemas.openxmlformats.org/officeDocument/2006/relationships/hyperlink" Target="https://doi.org/10.5198/jtlu.2018.1074" TargetMode="External"/><Relationship Id="rId4" Type="http://schemas.openxmlformats.org/officeDocument/2006/relationships/hyperlink" Target="https://doi.org/10.1080/13658816.2019.1605075"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Networks are hard.  Multimodal networks are much harder!</a:t>
            </a:r>
          </a:p>
        </p:txBody>
      </p:sp>
      <p:pic>
        <p:nvPicPr>
          <p:cNvPr id="5" name="Picture 4">
            <a:extLst>
              <a:ext uri="{FF2B5EF4-FFF2-40B4-BE49-F238E27FC236}">
                <a16:creationId xmlns:a16="http://schemas.microsoft.com/office/drawing/2014/main" id="{8D057D8D-1919-B5F6-25AB-C1A0577F0009}"/>
              </a:ext>
            </a:extLst>
          </p:cNvPr>
          <p:cNvPicPr>
            <a:picLocks noChangeAspect="1"/>
          </p:cNvPicPr>
          <p:nvPr/>
        </p:nvPicPr>
        <p:blipFill>
          <a:blip r:embed="rId3"/>
          <a:stretch>
            <a:fillRect/>
          </a:stretch>
        </p:blipFill>
        <p:spPr>
          <a:xfrm>
            <a:off x="-1" y="809154"/>
            <a:ext cx="6718003" cy="6048845"/>
          </a:xfrm>
          <a:prstGeom prst="rect">
            <a:avLst/>
          </a:prstGeom>
        </p:spPr>
      </p:pic>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6956981" y="821359"/>
            <a:ext cx="4920792" cy="5817430"/>
          </a:xfrm>
        </p:spPr>
        <p:txBody>
          <a:bodyPr>
            <a:normAutofit/>
          </a:bodyPr>
          <a:lstStyle/>
          <a:p>
            <a:r>
              <a:rPr lang="en-US" sz="3200" dirty="0"/>
              <a:t>Connectivity</a:t>
            </a:r>
            <a:br>
              <a:rPr lang="en-US" sz="3200" dirty="0"/>
            </a:br>
            <a:endParaRPr lang="en-US" sz="3200" dirty="0"/>
          </a:p>
          <a:p>
            <a:r>
              <a:rPr lang="en-US" sz="3200" dirty="0"/>
              <a:t>Costs</a:t>
            </a:r>
            <a:br>
              <a:rPr lang="en-US" sz="3200" dirty="0"/>
            </a:br>
            <a:endParaRPr lang="en-US" sz="3200" dirty="0"/>
          </a:p>
          <a:p>
            <a:r>
              <a:rPr lang="en-US" sz="3200" dirty="0"/>
              <a:t>Restrictions</a:t>
            </a:r>
          </a:p>
          <a:p>
            <a:endParaRPr lang="en-US" sz="3200" dirty="0"/>
          </a:p>
          <a:p>
            <a:r>
              <a:rPr lang="en-US" sz="3200" dirty="0"/>
              <a:t>Data availability, attributes, and integration</a:t>
            </a:r>
            <a:br>
              <a:rPr lang="en-US" sz="3200" dirty="0"/>
            </a:br>
            <a:endParaRPr lang="en-US" sz="3200" dirty="0"/>
          </a:p>
          <a:p>
            <a:r>
              <a:rPr lang="en-US" sz="3200" b="1" dirty="0"/>
              <a:t>Also, data and tools can be expensive!</a:t>
            </a:r>
          </a:p>
        </p:txBody>
      </p:sp>
    </p:spTree>
    <p:extLst>
      <p:ext uri="{BB962C8B-B14F-4D97-AF65-F5344CB8AC3E}">
        <p14:creationId xmlns:p14="http://schemas.microsoft.com/office/powerpoint/2010/main" val="19220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04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DBF2074A-6BB1-DBEB-DEF1-DE04AFBFAA01}"/>
              </a:ext>
            </a:extLst>
          </p:cNvPr>
          <p:cNvGraphicFramePr>
            <a:graphicFrameLocks/>
          </p:cNvGraphicFramePr>
          <p:nvPr>
            <p:extLst>
              <p:ext uri="{D42A27DB-BD31-4B8C-83A1-F6EECF244321}">
                <p14:modId xmlns:p14="http://schemas.microsoft.com/office/powerpoint/2010/main" val="1677103428"/>
              </p:ext>
            </p:extLst>
          </p:nvPr>
        </p:nvGraphicFramePr>
        <p:xfrm>
          <a:off x="483708" y="876986"/>
          <a:ext cx="4572000" cy="27412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7C0C3C38-B187-D6A2-1AEA-08EDA6A5376F}"/>
              </a:ext>
            </a:extLst>
          </p:cNvPr>
          <p:cNvGraphicFramePr>
            <a:graphicFrameLocks/>
          </p:cNvGraphicFramePr>
          <p:nvPr>
            <p:extLst>
              <p:ext uri="{D42A27DB-BD31-4B8C-83A1-F6EECF244321}">
                <p14:modId xmlns:p14="http://schemas.microsoft.com/office/powerpoint/2010/main" val="1849378061"/>
              </p:ext>
            </p:extLst>
          </p:nvPr>
        </p:nvGraphicFramePr>
        <p:xfrm>
          <a:off x="483708" y="3815272"/>
          <a:ext cx="4572000" cy="273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85383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shot">
            <a:extLst>
              <a:ext uri="{FF2B5EF4-FFF2-40B4-BE49-F238E27FC236}">
                <a16:creationId xmlns:a16="http://schemas.microsoft.com/office/drawing/2014/main" id="{7A1FA8A8-FF46-C052-8A22-E3BC63FF1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8" t="-77275" r="7294" b="17378"/>
          <a:stretch/>
        </p:blipFill>
        <p:spPr bwMode="auto">
          <a:xfrm>
            <a:off x="1639957" y="522535"/>
            <a:ext cx="10552043" cy="6335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6188977" cy="460784"/>
          </a:xfrm>
        </p:spPr>
        <p:txBody>
          <a:bodyPr>
            <a:normAutofit fontScale="90000"/>
          </a:bodyPr>
          <a:lstStyle/>
          <a:p>
            <a:r>
              <a:rPr lang="en-US" sz="3600" dirty="0"/>
              <a:t>What if we were to…</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E0932B07-36A5-3431-7CED-0F5A1F5ACEEB}"/>
              </a:ext>
            </a:extLst>
          </p:cNvPr>
          <p:cNvSpPr>
            <a:spLocks noGrp="1"/>
          </p:cNvSpPr>
          <p:nvPr>
            <p:ph idx="1"/>
          </p:nvPr>
        </p:nvSpPr>
        <p:spPr>
          <a:xfrm>
            <a:off x="162127" y="821359"/>
            <a:ext cx="6188977" cy="5817430"/>
          </a:xfrm>
        </p:spPr>
        <p:txBody>
          <a:bodyPr>
            <a:normAutofit/>
          </a:bodyPr>
          <a:lstStyle/>
          <a:p>
            <a:r>
              <a:rPr lang="en-US" sz="3200" dirty="0"/>
              <a:t>…model a new COTA stop at the Intel site?</a:t>
            </a:r>
          </a:p>
          <a:p>
            <a:r>
              <a:rPr lang="en-US" sz="3200" dirty="0"/>
              <a:t>…model a new fixed-route service to serve Licking County?</a:t>
            </a:r>
          </a:p>
          <a:p>
            <a:r>
              <a:rPr lang="en-US" sz="3200" dirty="0"/>
              <a:t>…model a new bike path between the site and the New Albany park and ride and/or Johnstown?</a:t>
            </a:r>
          </a:p>
          <a:p>
            <a:r>
              <a:rPr lang="en-US" sz="3200" b="1" dirty="0"/>
              <a:t>…improve the OSM data?</a:t>
            </a:r>
          </a:p>
          <a:p>
            <a:pPr lvl="1"/>
            <a:r>
              <a:rPr lang="en-US" sz="2800" dirty="0"/>
              <a:t>Feature completeness (esp. bike/ped)</a:t>
            </a:r>
          </a:p>
          <a:p>
            <a:pPr lvl="1"/>
            <a:r>
              <a:rPr lang="en-US" sz="2800" dirty="0"/>
              <a:t>Attribute completeness (Level of Traffic Stress)</a:t>
            </a:r>
          </a:p>
        </p:txBody>
      </p:sp>
      <p:pic>
        <p:nvPicPr>
          <p:cNvPr id="5" name="Picture 4">
            <a:extLst>
              <a:ext uri="{FF2B5EF4-FFF2-40B4-BE49-F238E27FC236}">
                <a16:creationId xmlns:a16="http://schemas.microsoft.com/office/drawing/2014/main" id="{8D4F06CD-D81A-CBB1-24B8-942319EBB4E8}"/>
              </a:ext>
            </a:extLst>
          </p:cNvPr>
          <p:cNvPicPr>
            <a:picLocks noChangeAspect="1"/>
          </p:cNvPicPr>
          <p:nvPr/>
        </p:nvPicPr>
        <p:blipFill>
          <a:blip r:embed="rId4"/>
          <a:stretch>
            <a:fillRect/>
          </a:stretch>
        </p:blipFill>
        <p:spPr>
          <a:xfrm>
            <a:off x="6626492" y="0"/>
            <a:ext cx="5565508" cy="3657600"/>
          </a:xfrm>
          <a:prstGeom prst="rect">
            <a:avLst/>
          </a:prstGeom>
        </p:spPr>
      </p:pic>
    </p:spTree>
    <p:extLst>
      <p:ext uri="{BB962C8B-B14F-4D97-AF65-F5344CB8AC3E}">
        <p14:creationId xmlns:p14="http://schemas.microsoft.com/office/powerpoint/2010/main" val="3365543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DEDFB-A045-6FA7-EC3C-AE29B8B0DC47}"/>
              </a:ext>
            </a:extLst>
          </p:cNvPr>
          <p:cNvPicPr>
            <a:picLocks noChangeAspect="1"/>
          </p:cNvPicPr>
          <p:nvPr/>
        </p:nvPicPr>
        <p:blipFill rotWithShape="1">
          <a:blip r:embed="rId3"/>
          <a:srcRect l="13952"/>
          <a:stretch/>
        </p:blipFill>
        <p:spPr>
          <a:xfrm>
            <a:off x="0" y="1"/>
            <a:ext cx="12191999" cy="6858000"/>
          </a:xfrm>
          <a:prstGeom prst="rect">
            <a:avLst/>
          </a:prstGeom>
        </p:spPr>
      </p:pic>
      <p:pic>
        <p:nvPicPr>
          <p:cNvPr id="9" name="Picture 8">
            <a:extLst>
              <a:ext uri="{FF2B5EF4-FFF2-40B4-BE49-F238E27FC236}">
                <a16:creationId xmlns:a16="http://schemas.microsoft.com/office/drawing/2014/main" id="{3BE706D0-F315-60D8-8B91-F3950D409847}"/>
              </a:ext>
            </a:extLst>
          </p:cNvPr>
          <p:cNvPicPr>
            <a:picLocks noChangeAspect="1"/>
          </p:cNvPicPr>
          <p:nvPr/>
        </p:nvPicPr>
        <p:blipFill>
          <a:blip r:embed="rId4"/>
          <a:stretch>
            <a:fillRect/>
          </a:stretch>
        </p:blipFill>
        <p:spPr>
          <a:xfrm>
            <a:off x="6489187" y="2644906"/>
            <a:ext cx="4480184" cy="3993883"/>
          </a:xfrm>
          <a:prstGeom prst="rect">
            <a:avLst/>
          </a:prstGeom>
          <a:ln w="381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Naturally, it can generate itineraries too.</a:t>
            </a:r>
          </a:p>
        </p:txBody>
      </p:sp>
      <p:sp>
        <p:nvSpPr>
          <p:cNvPr id="10" name="Rectangle 9">
            <a:extLst>
              <a:ext uri="{FF2B5EF4-FFF2-40B4-BE49-F238E27FC236}">
                <a16:creationId xmlns:a16="http://schemas.microsoft.com/office/drawing/2014/main" id="{6CD322BA-D0AB-F0DA-6159-CB3CA6FAA4A9}"/>
              </a:ext>
            </a:extLst>
          </p:cNvPr>
          <p:cNvSpPr/>
          <p:nvPr/>
        </p:nvSpPr>
        <p:spPr>
          <a:xfrm>
            <a:off x="1354387" y="4062713"/>
            <a:ext cx="389271" cy="3470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9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Lessons learned and caveats</a:t>
            </a:r>
          </a:p>
        </p:txBody>
      </p:sp>
      <p:sp>
        <p:nvSpPr>
          <p:cNvPr id="3" name="Content Placeholder 2">
            <a:extLst>
              <a:ext uri="{FF2B5EF4-FFF2-40B4-BE49-F238E27FC236}">
                <a16:creationId xmlns:a16="http://schemas.microsoft.com/office/drawing/2014/main" id="{7C5A8C50-F5FF-F357-974C-C85134CE564D}"/>
              </a:ext>
            </a:extLst>
          </p:cNvPr>
          <p:cNvSpPr>
            <a:spLocks noGrp="1"/>
          </p:cNvSpPr>
          <p:nvPr>
            <p:ph idx="1"/>
          </p:nvPr>
        </p:nvSpPr>
        <p:spPr>
          <a:xfrm>
            <a:off x="162127" y="841777"/>
            <a:ext cx="5828793" cy="5894690"/>
          </a:xfrm>
        </p:spPr>
        <p:txBody>
          <a:bodyPr>
            <a:normAutofit fontScale="85000" lnSpcReduction="20000"/>
          </a:bodyPr>
          <a:lstStyle/>
          <a:p>
            <a:r>
              <a:rPr lang="en-US" dirty="0"/>
              <a:t>R5R doesn’t (yet) provide access to all features of R5 (e.g. custom ingress modes)</a:t>
            </a:r>
          </a:p>
          <a:p>
            <a:r>
              <a:rPr lang="en-US" dirty="0"/>
              <a:t>Computation of inbound routes is much slower than outbound routes?</a:t>
            </a:r>
          </a:p>
          <a:p>
            <a:r>
              <a:rPr lang="en-US" dirty="0"/>
              <a:t>Router does not allow boarding at New Albany Park and Ride? </a:t>
            </a:r>
          </a:p>
          <a:p>
            <a:r>
              <a:rPr lang="en-US" dirty="0"/>
              <a:t>OpenStreetMap network isn’t perfect in Central Ohio…</a:t>
            </a:r>
          </a:p>
          <a:p>
            <a:pPr lvl="1"/>
            <a:r>
              <a:rPr lang="en-US" dirty="0"/>
              <a:t>No sidewalks</a:t>
            </a:r>
          </a:p>
          <a:p>
            <a:pPr lvl="1"/>
            <a:r>
              <a:rPr lang="en-US" dirty="0"/>
              <a:t>Incomplete greenways</a:t>
            </a:r>
          </a:p>
          <a:p>
            <a:pPr lvl="1"/>
            <a:r>
              <a:rPr lang="en-US" dirty="0"/>
              <a:t>No Level of Traffic Stress</a:t>
            </a:r>
          </a:p>
          <a:p>
            <a:r>
              <a:rPr lang="en-US" dirty="0"/>
              <a:t>… and yet, many companies are selling or relying on OSM-based products.</a:t>
            </a:r>
          </a:p>
          <a:p>
            <a:r>
              <a:rPr lang="en-US" dirty="0"/>
              <a:t>Need to fully understand or fine tune network behavior?  Stick with ArcGIS.</a:t>
            </a:r>
          </a:p>
          <a:p>
            <a:r>
              <a:rPr lang="en-US" dirty="0"/>
              <a:t>There is a Python equivalent (r5py), but it doesn’t seem as mature or functional as r5r (yet).</a:t>
            </a:r>
          </a:p>
          <a:p>
            <a:endParaRPr lang="en-US" dirty="0"/>
          </a:p>
        </p:txBody>
      </p:sp>
      <p:pic>
        <p:nvPicPr>
          <p:cNvPr id="8" name="Picture 7">
            <a:extLst>
              <a:ext uri="{FF2B5EF4-FFF2-40B4-BE49-F238E27FC236}">
                <a16:creationId xmlns:a16="http://schemas.microsoft.com/office/drawing/2014/main" id="{1F36DDA4-69DB-7175-90A5-95570E8464F6}"/>
              </a:ext>
            </a:extLst>
          </p:cNvPr>
          <p:cNvPicPr>
            <a:picLocks noChangeAspect="1"/>
          </p:cNvPicPr>
          <p:nvPr/>
        </p:nvPicPr>
        <p:blipFill>
          <a:blip r:embed="rId3"/>
          <a:stretch>
            <a:fillRect/>
          </a:stretch>
        </p:blipFill>
        <p:spPr>
          <a:xfrm>
            <a:off x="6190061" y="0"/>
            <a:ext cx="6001939" cy="6858000"/>
          </a:xfrm>
          <a:prstGeom prst="rect">
            <a:avLst/>
          </a:prstGeom>
        </p:spPr>
      </p:pic>
    </p:spTree>
    <p:extLst>
      <p:ext uri="{BB962C8B-B14F-4D97-AF65-F5344CB8AC3E}">
        <p14:creationId xmlns:p14="http://schemas.microsoft.com/office/powerpoint/2010/main" val="404953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Sounds like too much work? Try </a:t>
            </a:r>
            <a:r>
              <a:rPr lang="en-US" sz="3600" dirty="0" err="1"/>
              <a:t>Conveyal</a:t>
            </a:r>
            <a:r>
              <a:rPr lang="en-US" sz="3600" dirty="0"/>
              <a:t>!</a:t>
            </a:r>
          </a:p>
        </p:txBody>
      </p:sp>
      <p:pic>
        <p:nvPicPr>
          <p:cNvPr id="3" name="Picture 2">
            <a:extLst>
              <a:ext uri="{FF2B5EF4-FFF2-40B4-BE49-F238E27FC236}">
                <a16:creationId xmlns:a16="http://schemas.microsoft.com/office/drawing/2014/main" id="{21C308E4-2CB1-0D7E-AEB2-D38FE6AC6E37}"/>
              </a:ext>
            </a:extLst>
          </p:cNvPr>
          <p:cNvPicPr>
            <a:picLocks noChangeAspect="1"/>
          </p:cNvPicPr>
          <p:nvPr/>
        </p:nvPicPr>
        <p:blipFill>
          <a:blip r:embed="rId3"/>
          <a:stretch>
            <a:fillRect/>
          </a:stretch>
        </p:blipFill>
        <p:spPr>
          <a:xfrm>
            <a:off x="81063" y="1005177"/>
            <a:ext cx="12029872" cy="5262651"/>
          </a:xfrm>
          <a:prstGeom prst="rect">
            <a:avLst/>
          </a:prstGeom>
        </p:spPr>
      </p:pic>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457002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Autofit/>
          </a:bodyPr>
          <a:lstStyle/>
          <a:p>
            <a:pPr algn="ctr"/>
            <a:r>
              <a:rPr lang="en-US" dirty="0"/>
              <a:t>Thank you!  Questions?</a:t>
            </a:r>
          </a:p>
        </p:txBody>
      </p:sp>
      <p:pic>
        <p:nvPicPr>
          <p:cNvPr id="6" name="Picture 5">
            <a:extLst>
              <a:ext uri="{FF2B5EF4-FFF2-40B4-BE49-F238E27FC236}">
                <a16:creationId xmlns:a16="http://schemas.microsoft.com/office/drawing/2014/main" id="{0553796B-CC12-ECD0-FA8E-DDE3B4E3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80872" y="1420127"/>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B6E8DF-48F4-A175-0BCD-C70EA4E4BC4F}"/>
              </a:ext>
            </a:extLst>
          </p:cNvPr>
          <p:cNvPicPr>
            <a:picLocks noChangeAspect="1"/>
          </p:cNvPicPr>
          <p:nvPr/>
        </p:nvPicPr>
        <p:blipFill>
          <a:blip r:embed="rId4"/>
          <a:stretch>
            <a:fillRect/>
          </a:stretch>
        </p:blipFill>
        <p:spPr>
          <a:xfrm>
            <a:off x="162127" y="1420127"/>
            <a:ext cx="3740199" cy="4697741"/>
          </a:xfrm>
          <a:prstGeom prst="rect">
            <a:avLst/>
          </a:prstGeom>
          <a:ln w="12700">
            <a:solidFill>
              <a:schemeClr val="tx1"/>
            </a:solidFill>
          </a:ln>
        </p:spPr>
      </p:pic>
      <p:pic>
        <p:nvPicPr>
          <p:cNvPr id="10" name="Picture 9">
            <a:extLst>
              <a:ext uri="{FF2B5EF4-FFF2-40B4-BE49-F238E27FC236}">
                <a16:creationId xmlns:a16="http://schemas.microsoft.com/office/drawing/2014/main" id="{344108D5-A805-1C5D-A151-1A9A7CC4EF99}"/>
              </a:ext>
            </a:extLst>
          </p:cNvPr>
          <p:cNvPicPr>
            <a:picLocks noChangeAspect="1"/>
          </p:cNvPicPr>
          <p:nvPr/>
        </p:nvPicPr>
        <p:blipFill rotWithShape="1">
          <a:blip r:embed="rId5"/>
          <a:srcRect b="13475"/>
          <a:stretch/>
        </p:blipFill>
        <p:spPr>
          <a:xfrm>
            <a:off x="3985832" y="1420127"/>
            <a:ext cx="3511534" cy="4697741"/>
          </a:xfrm>
          <a:prstGeom prst="rect">
            <a:avLst/>
          </a:prstGeom>
          <a:ln w="12700">
            <a:solidFill>
              <a:schemeClr val="tx1"/>
            </a:solidFill>
          </a:ln>
        </p:spPr>
      </p:pic>
    </p:spTree>
    <p:extLst>
      <p:ext uri="{BB962C8B-B14F-4D97-AF65-F5344CB8AC3E}">
        <p14:creationId xmlns:p14="http://schemas.microsoft.com/office/powerpoint/2010/main" val="3993183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D22E7-42BD-08B5-A7E1-2BC0EBED2EF3}"/>
              </a:ext>
            </a:extLst>
          </p:cNvPr>
          <p:cNvPicPr>
            <a:picLocks noChangeAspect="1"/>
          </p:cNvPicPr>
          <p:nvPr/>
        </p:nvPicPr>
        <p:blipFill>
          <a:blip r:embed="rId3"/>
          <a:stretch>
            <a:fillRect/>
          </a:stretch>
        </p:blipFill>
        <p:spPr>
          <a:xfrm>
            <a:off x="966485" y="896118"/>
            <a:ext cx="10259027" cy="5371710"/>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More </a:t>
            </a:r>
            <a:r>
              <a:rPr lang="en-US" sz="3600" dirty="0" err="1"/>
              <a:t>Conveyal</a:t>
            </a:r>
            <a:endParaRPr lang="en-US" sz="3600" dirty="0"/>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37402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More </a:t>
            </a:r>
            <a:r>
              <a:rPr lang="en-US" sz="3600" dirty="0" err="1"/>
              <a:t>Conveyal</a:t>
            </a:r>
            <a:endParaRPr lang="en-US" sz="3600" dirty="0"/>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3"/>
              </a:rPr>
              <a:t>https://conveyal.com/</a:t>
            </a:r>
            <a:endParaRPr lang="en-US" sz="2400" dirty="0"/>
          </a:p>
        </p:txBody>
      </p:sp>
      <p:pic>
        <p:nvPicPr>
          <p:cNvPr id="3" name="Picture 2">
            <a:extLst>
              <a:ext uri="{FF2B5EF4-FFF2-40B4-BE49-F238E27FC236}">
                <a16:creationId xmlns:a16="http://schemas.microsoft.com/office/drawing/2014/main" id="{B54AA0A7-8DE9-584D-05CF-4F71762216B9}"/>
              </a:ext>
            </a:extLst>
          </p:cNvPr>
          <p:cNvPicPr>
            <a:picLocks noChangeAspect="1"/>
          </p:cNvPicPr>
          <p:nvPr/>
        </p:nvPicPr>
        <p:blipFill>
          <a:blip r:embed="rId4"/>
          <a:stretch>
            <a:fillRect/>
          </a:stretch>
        </p:blipFill>
        <p:spPr>
          <a:xfrm>
            <a:off x="442732" y="764315"/>
            <a:ext cx="11306536" cy="5503513"/>
          </a:xfrm>
          <a:prstGeom prst="rect">
            <a:avLst/>
          </a:prstGeom>
        </p:spPr>
      </p:pic>
    </p:spTree>
    <p:extLst>
      <p:ext uri="{BB962C8B-B14F-4D97-AF65-F5344CB8AC3E}">
        <p14:creationId xmlns:p14="http://schemas.microsoft.com/office/powerpoint/2010/main" val="177841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0"/>
            <a:ext cx="5606611" cy="1609589"/>
          </a:xfrm>
        </p:spPr>
        <p:txBody>
          <a:bodyPr>
            <a:normAutofit/>
          </a:bodyPr>
          <a:lstStyle/>
          <a:p>
            <a:r>
              <a:rPr lang="en-US" sz="3600" dirty="0"/>
              <a:t>Sometimes you need foolproof routing or research-grade analysis.</a:t>
            </a:r>
          </a:p>
        </p:txBody>
      </p:sp>
      <p:pic>
        <p:nvPicPr>
          <p:cNvPr id="2058" name="Picture 10" descr="Image">
            <a:extLst>
              <a:ext uri="{FF2B5EF4-FFF2-40B4-BE49-F238E27FC236}">
                <a16:creationId xmlns:a16="http://schemas.microsoft.com/office/drawing/2014/main" id="{6C2515AC-70DF-5BB0-1F58-58CEC1F72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738" y="0"/>
            <a:ext cx="64232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7E47BE-12FE-B307-E3D4-DF4913CA410D}"/>
              </a:ext>
            </a:extLst>
          </p:cNvPr>
          <p:cNvSpPr txBox="1"/>
          <p:nvPr/>
        </p:nvSpPr>
        <p:spPr>
          <a:xfrm rot="16200000">
            <a:off x="5075792" y="6165053"/>
            <a:ext cx="1078116" cy="307777"/>
          </a:xfrm>
          <a:prstGeom prst="rect">
            <a:avLst/>
          </a:prstGeom>
          <a:noFill/>
        </p:spPr>
        <p:txBody>
          <a:bodyPr wrap="none" rtlCol="0">
            <a:spAutoFit/>
          </a:bodyPr>
          <a:lstStyle/>
          <a:p>
            <a:r>
              <a:rPr lang="en-US" sz="1400" dirty="0"/>
              <a:t>Source: NBC</a:t>
            </a:r>
          </a:p>
        </p:txBody>
      </p:sp>
    </p:spTree>
    <p:extLst>
      <p:ext uri="{BB962C8B-B14F-4D97-AF65-F5344CB8AC3E}">
        <p14:creationId xmlns:p14="http://schemas.microsoft.com/office/powerpoint/2010/main" val="3319866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7620000" y="203970"/>
            <a:ext cx="4333672" cy="2813550"/>
          </a:xfrm>
        </p:spPr>
        <p:txBody>
          <a:bodyPr>
            <a:noAutofit/>
          </a:bodyPr>
          <a:lstStyle/>
          <a:p>
            <a:r>
              <a:rPr lang="en-US" sz="3600" dirty="0"/>
              <a:t>But sometimes you just need a general sense of a place… and the people and things that are nearby.</a:t>
            </a:r>
          </a:p>
        </p:txBody>
      </p:sp>
      <p:sp>
        <p:nvSpPr>
          <p:cNvPr id="3" name="TextBox 2">
            <a:extLst>
              <a:ext uri="{FF2B5EF4-FFF2-40B4-BE49-F238E27FC236}">
                <a16:creationId xmlns:a16="http://schemas.microsoft.com/office/drawing/2014/main" id="{30B765C5-A943-B28E-C8EF-A4079C881BDA}"/>
              </a:ext>
            </a:extLst>
          </p:cNvPr>
          <p:cNvSpPr txBox="1"/>
          <p:nvPr/>
        </p:nvSpPr>
        <p:spPr>
          <a:xfrm rot="16200000">
            <a:off x="6483036" y="5608523"/>
            <a:ext cx="2191177" cy="307777"/>
          </a:xfrm>
          <a:prstGeom prst="rect">
            <a:avLst/>
          </a:prstGeom>
          <a:noFill/>
        </p:spPr>
        <p:txBody>
          <a:bodyPr wrap="none" rtlCol="0">
            <a:spAutoFit/>
          </a:bodyPr>
          <a:lstStyle/>
          <a:p>
            <a:r>
              <a:rPr lang="en-US" sz="1400" dirty="0"/>
              <a:t>Source: City of  New Albany</a:t>
            </a:r>
          </a:p>
        </p:txBody>
      </p:sp>
      <p:pic>
        <p:nvPicPr>
          <p:cNvPr id="5" name="Picture 4" descr="Chart, map&#10;&#10;Description automatically generated">
            <a:extLst>
              <a:ext uri="{FF2B5EF4-FFF2-40B4-BE49-F238E27FC236}">
                <a16:creationId xmlns:a16="http://schemas.microsoft.com/office/drawing/2014/main" id="{531D3C80-2FB9-4929-00CF-33BD9E1E0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36" y="0"/>
            <a:ext cx="10598727" cy="6858000"/>
          </a:xfrm>
          <a:prstGeom prst="rect">
            <a:avLst/>
          </a:prstGeom>
        </p:spPr>
      </p:pic>
    </p:spTree>
    <p:extLst>
      <p:ext uri="{BB962C8B-B14F-4D97-AF65-F5344CB8AC3E}">
        <p14:creationId xmlns:p14="http://schemas.microsoft.com/office/powerpoint/2010/main" val="276310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Luckily, there are (open source) apps for that!</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5943901" y="1335898"/>
            <a:ext cx="5933872" cy="460784"/>
          </a:xfrm>
        </p:spPr>
        <p:txBody>
          <a:bodyPr>
            <a:noAutofit/>
          </a:bodyPr>
          <a:lstStyle/>
          <a:p>
            <a:pPr marL="0" indent="0">
              <a:buNone/>
            </a:pPr>
            <a:r>
              <a:rPr lang="en-US" sz="3000" dirty="0"/>
              <a:t>Network of roads, trails, sidewalks, etc.</a:t>
            </a:r>
          </a:p>
        </p:txBody>
      </p:sp>
      <p:pic>
        <p:nvPicPr>
          <p:cNvPr id="5122" name="Picture 2" descr="logo">
            <a:extLst>
              <a:ext uri="{FF2B5EF4-FFF2-40B4-BE49-F238E27FC236}">
                <a16:creationId xmlns:a16="http://schemas.microsoft.com/office/drawing/2014/main" id="{D6EAAA01-C413-E678-F601-C38D92F66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414" y="4280873"/>
            <a:ext cx="1757948" cy="203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11984-886A-23BE-82E8-60D8C9444B94}"/>
              </a:ext>
            </a:extLst>
          </p:cNvPr>
          <p:cNvPicPr>
            <a:picLocks noChangeAspect="1"/>
          </p:cNvPicPr>
          <p:nvPr/>
        </p:nvPicPr>
        <p:blipFill rotWithShape="1">
          <a:blip r:embed="rId3"/>
          <a:srcRect t="7471" b="7471"/>
          <a:stretch/>
        </p:blipFill>
        <p:spPr>
          <a:xfrm>
            <a:off x="314227" y="1021846"/>
            <a:ext cx="5182322" cy="1088889"/>
          </a:xfrm>
          <a:prstGeom prst="rect">
            <a:avLst/>
          </a:prstGeom>
        </p:spPr>
      </p:pic>
      <p:pic>
        <p:nvPicPr>
          <p:cNvPr id="8" name="Picture 7">
            <a:extLst>
              <a:ext uri="{FF2B5EF4-FFF2-40B4-BE49-F238E27FC236}">
                <a16:creationId xmlns:a16="http://schemas.microsoft.com/office/drawing/2014/main" id="{C588F02A-3A2D-9F5F-7258-AFC818A02D81}"/>
              </a:ext>
            </a:extLst>
          </p:cNvPr>
          <p:cNvPicPr>
            <a:picLocks noChangeAspect="1"/>
          </p:cNvPicPr>
          <p:nvPr/>
        </p:nvPicPr>
        <p:blipFill>
          <a:blip r:embed="rId4"/>
          <a:stretch>
            <a:fillRect/>
          </a:stretch>
        </p:blipFill>
        <p:spPr>
          <a:xfrm>
            <a:off x="934397" y="2290858"/>
            <a:ext cx="4480559" cy="772510"/>
          </a:xfrm>
          <a:prstGeom prst="rect">
            <a:avLst/>
          </a:prstGeom>
        </p:spPr>
      </p:pic>
      <p:pic>
        <p:nvPicPr>
          <p:cNvPr id="10" name="Picture 9">
            <a:extLst>
              <a:ext uri="{FF2B5EF4-FFF2-40B4-BE49-F238E27FC236}">
                <a16:creationId xmlns:a16="http://schemas.microsoft.com/office/drawing/2014/main" id="{10545BDC-A709-0AD9-3B6F-6ADE71E45631}"/>
              </a:ext>
            </a:extLst>
          </p:cNvPr>
          <p:cNvPicPr>
            <a:picLocks noChangeAspect="1"/>
          </p:cNvPicPr>
          <p:nvPr/>
        </p:nvPicPr>
        <p:blipFill>
          <a:blip r:embed="rId5"/>
          <a:stretch>
            <a:fillRect/>
          </a:stretch>
        </p:blipFill>
        <p:spPr>
          <a:xfrm>
            <a:off x="1416729" y="3243491"/>
            <a:ext cx="3530889" cy="857259"/>
          </a:xfrm>
          <a:prstGeom prst="rect">
            <a:avLst/>
          </a:prstGeom>
        </p:spPr>
      </p:pic>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5943901" y="2452585"/>
            <a:ext cx="5933872" cy="4607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Network of transit routes (“GTFS”)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5943901" y="3257958"/>
            <a:ext cx="5933872" cy="84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“R5” routing engine</a:t>
            </a:r>
          </a:p>
          <a:p>
            <a:pPr marL="0" indent="0">
              <a:buFont typeface="Arial" panose="020B0604020202020204" pitchFamily="34" charset="0"/>
              <a:buNone/>
            </a:pPr>
            <a:r>
              <a:rPr lang="en-US" sz="1600" dirty="0"/>
              <a:t>(Rapid Realistic Routing on Real-world and Reimagined networks)</a:t>
            </a:r>
          </a:p>
        </p:txBody>
      </p:sp>
      <p:sp>
        <p:nvSpPr>
          <p:cNvPr id="13" name="Content Placeholder 2">
            <a:extLst>
              <a:ext uri="{FF2B5EF4-FFF2-40B4-BE49-F238E27FC236}">
                <a16:creationId xmlns:a16="http://schemas.microsoft.com/office/drawing/2014/main" id="{FC85547C-A2E9-A37A-7266-823DEEC94AAD}"/>
              </a:ext>
            </a:extLst>
          </p:cNvPr>
          <p:cNvSpPr txBox="1">
            <a:spLocks/>
          </p:cNvSpPr>
          <p:nvPr/>
        </p:nvSpPr>
        <p:spPr>
          <a:xfrm>
            <a:off x="5943901" y="4875578"/>
            <a:ext cx="5933872" cy="84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One R package to rule them all and on the PC bind them!</a:t>
            </a:r>
          </a:p>
        </p:txBody>
      </p:sp>
    </p:spTree>
    <p:extLst>
      <p:ext uri="{BB962C8B-B14F-4D97-AF65-F5344CB8AC3E}">
        <p14:creationId xmlns:p14="http://schemas.microsoft.com/office/powerpoint/2010/main" val="79307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You sound like a pirate.  What </a:t>
            </a:r>
            <a:r>
              <a:rPr lang="en-US" sz="3600" dirty="0" err="1"/>
              <a:t>aarrrr</a:t>
            </a:r>
            <a:r>
              <a:rPr lang="en-US" sz="3600" dirty="0"/>
              <a:t> you talking about?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0E32373D-798C-C36E-754A-C6A60F9A50C6}"/>
              </a:ext>
            </a:extLst>
          </p:cNvPr>
          <p:cNvSpPr txBox="1"/>
          <p:nvPr/>
        </p:nvSpPr>
        <p:spPr>
          <a:xfrm>
            <a:off x="6055145" y="2391472"/>
            <a:ext cx="5933870" cy="4247317"/>
          </a:xfrm>
          <a:prstGeom prst="rect">
            <a:avLst/>
          </a:prstGeom>
          <a:noFill/>
        </p:spPr>
        <p:txBody>
          <a:bodyPr wrap="square">
            <a:spAutoFit/>
          </a:bodyPr>
          <a:lstStyle/>
          <a:p>
            <a:pPr algn="l"/>
            <a:r>
              <a:rPr lang="en-US" b="0" i="0" dirty="0">
                <a:solidFill>
                  <a:srgbClr val="00091D"/>
                </a:solidFill>
                <a:effectLst/>
                <a:latin typeface="Inter"/>
              </a:rPr>
              <a:t>Stewart and Byrd (2021): Interactive Access for Integrated Planning. Chapter 17 in </a:t>
            </a:r>
            <a:r>
              <a:rPr lang="en-US" b="0" i="0" u="none" strike="noStrike" dirty="0">
                <a:solidFill>
                  <a:srgbClr val="155F99"/>
                </a:solidFill>
                <a:effectLst/>
                <a:latin typeface="Inter"/>
                <a:hlinkClick r:id="rId3"/>
              </a:rPr>
              <a:t>Applications of Access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and Stewart (2019): </a:t>
            </a:r>
            <a:r>
              <a:rPr lang="en-US" b="0" i="0" u="none" strike="noStrike" dirty="0">
                <a:solidFill>
                  <a:srgbClr val="155F99"/>
                </a:solidFill>
                <a:effectLst/>
                <a:latin typeface="Inter"/>
                <a:hlinkClick r:id="rId4"/>
              </a:rPr>
              <a:t>Getting Charlie off the MTA: a </a:t>
            </a:r>
            <a:r>
              <a:rPr lang="en-US" b="0" i="0" u="none" strike="noStrike" dirty="0" err="1">
                <a:solidFill>
                  <a:srgbClr val="155F99"/>
                </a:solidFill>
                <a:effectLst/>
                <a:latin typeface="Inter"/>
                <a:hlinkClick r:id="rId4"/>
              </a:rPr>
              <a:t>multiobjective</a:t>
            </a:r>
            <a:r>
              <a:rPr lang="en-US" b="0" i="0" u="none" strike="noStrike" dirty="0">
                <a:solidFill>
                  <a:srgbClr val="155F99"/>
                </a:solidFill>
                <a:effectLst/>
                <a:latin typeface="Inter"/>
                <a:hlinkClick r:id="rId4"/>
              </a:rPr>
              <a:t> optimization method to account for cost constraints in public transit accessibility metrics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a:t>
            </a:r>
            <a:r>
              <a:rPr lang="en-US" b="0" i="0" dirty="0" err="1">
                <a:solidFill>
                  <a:srgbClr val="00091D"/>
                </a:solidFill>
                <a:effectLst/>
                <a:latin typeface="Inter"/>
              </a:rPr>
              <a:t>Eggermond</a:t>
            </a:r>
            <a:r>
              <a:rPr lang="en-US" b="0" i="0" dirty="0">
                <a:solidFill>
                  <a:srgbClr val="00091D"/>
                </a:solidFill>
                <a:effectLst/>
                <a:latin typeface="Inter"/>
              </a:rPr>
              <a:t> (2018): </a:t>
            </a:r>
            <a:r>
              <a:rPr lang="en-US" b="0" i="0" u="none" strike="noStrike" dirty="0">
                <a:solidFill>
                  <a:srgbClr val="155F99"/>
                </a:solidFill>
                <a:effectLst/>
                <a:latin typeface="Inter"/>
                <a:hlinkClick r:id="rId5"/>
              </a:rPr>
              <a:t>Accounting for uncertainty and variation in accessibility metrics for public transport sketch planning</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der Linden (2017): </a:t>
            </a:r>
            <a:r>
              <a:rPr lang="en-US" b="0" i="0" u="none" strike="noStrike" dirty="0">
                <a:solidFill>
                  <a:srgbClr val="155F99"/>
                </a:solidFill>
                <a:effectLst/>
                <a:latin typeface="Inter"/>
                <a:hlinkClick r:id="rId6"/>
              </a:rPr>
              <a:t>Evidence-Based Transit and Land Use Sketch Planning Using Interactive Accessibility Methods on Combined Schedule and Headway-Based Networks</a:t>
            </a:r>
            <a:endParaRPr lang="en-US" b="0" i="0" dirty="0">
              <a:solidFill>
                <a:srgbClr val="00091D"/>
              </a:solidFill>
              <a:effectLst/>
              <a:latin typeface="Inter"/>
            </a:endParaRPr>
          </a:p>
        </p:txBody>
      </p:sp>
      <p:sp>
        <p:nvSpPr>
          <p:cNvPr id="32" name="Title 1">
            <a:extLst>
              <a:ext uri="{FF2B5EF4-FFF2-40B4-BE49-F238E27FC236}">
                <a16:creationId xmlns:a16="http://schemas.microsoft.com/office/drawing/2014/main" id="{A638AF44-3D98-D9AC-9A13-BDC771FB6BA8}"/>
              </a:ext>
            </a:extLst>
          </p:cNvPr>
          <p:cNvSpPr txBox="1">
            <a:spLocks/>
          </p:cNvSpPr>
          <p:nvPr/>
        </p:nvSpPr>
        <p:spPr>
          <a:xfrm>
            <a:off x="202982" y="996886"/>
            <a:ext cx="11786033" cy="4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Accessibility:</a:t>
            </a:r>
            <a:r>
              <a:rPr lang="en-US" sz="2800" dirty="0"/>
              <a:t> The </a:t>
            </a:r>
            <a:r>
              <a:rPr lang="en-US" sz="2800" b="1" dirty="0">
                <a:solidFill>
                  <a:schemeClr val="accent1"/>
                </a:solidFill>
              </a:rPr>
              <a:t>number of opportunities reachable </a:t>
            </a:r>
            <a:r>
              <a:rPr lang="en-US" sz="2800" dirty="0"/>
              <a:t>on the network </a:t>
            </a:r>
            <a:r>
              <a:rPr lang="en-US" sz="2800" b="1" dirty="0">
                <a:solidFill>
                  <a:srgbClr val="FF0000"/>
                </a:solidFill>
              </a:rPr>
              <a:t>given a set of conditions</a:t>
            </a:r>
            <a:r>
              <a:rPr lang="en-US" sz="2800" dirty="0"/>
              <a:t>.</a:t>
            </a:r>
          </a:p>
        </p:txBody>
      </p:sp>
      <p:sp>
        <p:nvSpPr>
          <p:cNvPr id="34" name="Content Placeholder 2">
            <a:extLst>
              <a:ext uri="{FF2B5EF4-FFF2-40B4-BE49-F238E27FC236}">
                <a16:creationId xmlns:a16="http://schemas.microsoft.com/office/drawing/2014/main" id="{F7E8DB58-7752-AC3A-FAE7-E4046346BD9E}"/>
              </a:ext>
            </a:extLst>
          </p:cNvPr>
          <p:cNvSpPr>
            <a:spLocks noGrp="1"/>
          </p:cNvSpPr>
          <p:nvPr>
            <p:ph idx="1"/>
          </p:nvPr>
        </p:nvSpPr>
        <p:spPr>
          <a:xfrm>
            <a:off x="162127" y="2391472"/>
            <a:ext cx="5639018" cy="4247317"/>
          </a:xfrm>
        </p:spPr>
        <p:txBody>
          <a:bodyPr>
            <a:normAutofit/>
          </a:bodyPr>
          <a:lstStyle/>
          <a:p>
            <a:pPr marL="0" indent="0">
              <a:buNone/>
            </a:pPr>
            <a:r>
              <a:rPr lang="en-US" sz="2400" b="1" dirty="0"/>
              <a:t>2009: </a:t>
            </a:r>
            <a:r>
              <a:rPr lang="en-US" sz="2400" dirty="0" err="1"/>
              <a:t>OpenTripPlanner</a:t>
            </a:r>
            <a:r>
              <a:rPr lang="en-US" sz="2400" dirty="0"/>
              <a:t> brings multi-modal point-to-point routing, but limited accessibility tools.</a:t>
            </a:r>
          </a:p>
          <a:p>
            <a:pPr marL="0" indent="0">
              <a:buNone/>
            </a:pPr>
            <a:r>
              <a:rPr lang="en-US" sz="2400" b="1" dirty="0"/>
              <a:t>2016: </a:t>
            </a:r>
            <a:r>
              <a:rPr lang="en-US" sz="2400" dirty="0"/>
              <a:t>R5 brings accessibility tools, but intended for OTP2 and </a:t>
            </a:r>
            <a:r>
              <a:rPr lang="en-US" sz="2400" dirty="0" err="1"/>
              <a:t>Conveyal</a:t>
            </a:r>
            <a:r>
              <a:rPr lang="en-US" sz="2400" dirty="0"/>
              <a:t> Analysis platform.  Not well documented or easy to use.</a:t>
            </a:r>
          </a:p>
          <a:p>
            <a:pPr marL="0" indent="0">
              <a:buNone/>
            </a:pPr>
            <a:r>
              <a:rPr lang="en-US" sz="2400" b="1" dirty="0"/>
              <a:t>2020: </a:t>
            </a:r>
            <a:r>
              <a:rPr lang="en-US" sz="2400" dirty="0"/>
              <a:t>R5R brings the power of R5 to mere mortals through bundling of the engine and a simple interface.</a:t>
            </a:r>
            <a:endParaRPr lang="en-US" sz="2400" b="1" dirty="0"/>
          </a:p>
        </p:txBody>
      </p:sp>
      <p:sp>
        <p:nvSpPr>
          <p:cNvPr id="35" name="Content Placeholder 2">
            <a:extLst>
              <a:ext uri="{FF2B5EF4-FFF2-40B4-BE49-F238E27FC236}">
                <a16:creationId xmlns:a16="http://schemas.microsoft.com/office/drawing/2014/main" id="{4E32FF6F-24DA-5803-4B2E-0F8DAFA09EF9}"/>
              </a:ext>
            </a:extLst>
          </p:cNvPr>
          <p:cNvSpPr txBox="1">
            <a:spLocks/>
          </p:cNvSpPr>
          <p:nvPr/>
        </p:nvSpPr>
        <p:spPr>
          <a:xfrm>
            <a:off x="2286685" y="1825737"/>
            <a:ext cx="11979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History</a:t>
            </a:r>
          </a:p>
        </p:txBody>
      </p:sp>
      <p:sp>
        <p:nvSpPr>
          <p:cNvPr id="36" name="Content Placeholder 2">
            <a:extLst>
              <a:ext uri="{FF2B5EF4-FFF2-40B4-BE49-F238E27FC236}">
                <a16:creationId xmlns:a16="http://schemas.microsoft.com/office/drawing/2014/main" id="{4F354524-2E04-88A2-BB58-A87D19E17E44}"/>
              </a:ext>
            </a:extLst>
          </p:cNvPr>
          <p:cNvSpPr txBox="1">
            <a:spLocks/>
          </p:cNvSpPr>
          <p:nvPr/>
        </p:nvSpPr>
        <p:spPr>
          <a:xfrm>
            <a:off x="8102610" y="1825737"/>
            <a:ext cx="200107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Publications</a:t>
            </a:r>
          </a:p>
        </p:txBody>
      </p:sp>
    </p:spTree>
    <p:extLst>
      <p:ext uri="{BB962C8B-B14F-4D97-AF65-F5344CB8AC3E}">
        <p14:creationId xmlns:p14="http://schemas.microsoft.com/office/powerpoint/2010/main" val="243739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2"/>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8403220" y="738679"/>
            <a:ext cx="3933080" cy="460784"/>
          </a:xfrm>
        </p:spPr>
        <p:txBody>
          <a:bodyPr>
            <a:noAutofit/>
          </a:bodyPr>
          <a:lstStyle/>
          <a:p>
            <a:pPr marL="0" indent="0">
              <a:buNone/>
            </a:pPr>
            <a:r>
              <a:rPr lang="en-US" sz="2600" dirty="0"/>
              <a:t>Install and load r5r</a:t>
            </a:r>
          </a:p>
        </p:txBody>
      </p:sp>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8403220" y="2104040"/>
            <a:ext cx="3626652"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Load origin and destination coordinates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8403220" y="2999809"/>
            <a:ext cx="3788780" cy="17626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Compute travel time matrices for several modes (car, bike, transit)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F8680AB9-7CDF-FBC0-6221-7FB2C9BADB7C}"/>
              </a:ext>
            </a:extLst>
          </p:cNvPr>
          <p:cNvSpPr txBox="1">
            <a:spLocks/>
          </p:cNvSpPr>
          <p:nvPr/>
        </p:nvSpPr>
        <p:spPr>
          <a:xfrm>
            <a:off x="8403220" y="6093232"/>
            <a:ext cx="3626652" cy="76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Write the matrices to CSV</a:t>
            </a:r>
          </a:p>
        </p:txBody>
      </p:sp>
      <p:sp>
        <p:nvSpPr>
          <p:cNvPr id="19" name="Content Placeholder 2">
            <a:extLst>
              <a:ext uri="{FF2B5EF4-FFF2-40B4-BE49-F238E27FC236}">
                <a16:creationId xmlns:a16="http://schemas.microsoft.com/office/drawing/2014/main" id="{77A30816-7B56-E10D-5318-EB1F35D3E567}"/>
              </a:ext>
            </a:extLst>
          </p:cNvPr>
          <p:cNvSpPr txBox="1">
            <a:spLocks/>
          </p:cNvSpPr>
          <p:nvPr/>
        </p:nvSpPr>
        <p:spPr>
          <a:xfrm>
            <a:off x="8403220" y="1208271"/>
            <a:ext cx="39330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Build network from OSM and GTFS</a:t>
            </a:r>
          </a:p>
        </p:txBody>
      </p:sp>
      <p:sp>
        <p:nvSpPr>
          <p:cNvPr id="20" name="Content Placeholder 2">
            <a:extLst>
              <a:ext uri="{FF2B5EF4-FFF2-40B4-BE49-F238E27FC236}">
                <a16:creationId xmlns:a16="http://schemas.microsoft.com/office/drawing/2014/main" id="{E076926F-8250-B447-DD2C-B5F69D37D87C}"/>
              </a:ext>
            </a:extLst>
          </p:cNvPr>
          <p:cNvSpPr txBox="1">
            <a:spLocks/>
          </p:cNvSpPr>
          <p:nvPr/>
        </p:nvSpPr>
        <p:spPr>
          <a:xfrm>
            <a:off x="9161176" y="4432590"/>
            <a:ext cx="2110740" cy="1300959"/>
          </a:xfrm>
          <a:prstGeom prst="rect">
            <a:avLst/>
          </a:prstGeom>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1"/>
                </a:solidFill>
              </a:rPr>
              <a:t>Total runtime: </a:t>
            </a:r>
          </a:p>
          <a:p>
            <a:pPr marL="0" indent="0" algn="ctr">
              <a:buFont typeface="Arial" panose="020B0604020202020204" pitchFamily="34" charset="0"/>
              <a:buNone/>
            </a:pPr>
            <a:r>
              <a:rPr lang="en-US" sz="2600" dirty="0">
                <a:solidFill>
                  <a:schemeClr val="accent1"/>
                </a:solidFill>
              </a:rPr>
              <a:t>2.02 minutes</a:t>
            </a:r>
          </a:p>
          <a:p>
            <a:pPr marL="0" indent="0" algn="ctr">
              <a:buFont typeface="Arial" panose="020B0604020202020204" pitchFamily="34" charset="0"/>
              <a:buNone/>
            </a:pPr>
            <a:r>
              <a:rPr lang="en-US" sz="1200" dirty="0">
                <a:solidFill>
                  <a:schemeClr val="accent1"/>
                </a:solidFill>
              </a:rPr>
              <a:t>(4 cores @ 3GHz, 16GB RAM)</a:t>
            </a:r>
          </a:p>
        </p:txBody>
      </p:sp>
    </p:spTree>
    <p:extLst>
      <p:ext uri="{BB962C8B-B14F-4D97-AF65-F5344CB8AC3E}">
        <p14:creationId xmlns:p14="http://schemas.microsoft.com/office/powerpoint/2010/main" val="8771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The result doesn’t look very impressive at first…</a:t>
            </a:r>
          </a:p>
        </p:txBody>
      </p:sp>
      <p:pic>
        <p:nvPicPr>
          <p:cNvPr id="12" name="Picture 11">
            <a:extLst>
              <a:ext uri="{FF2B5EF4-FFF2-40B4-BE49-F238E27FC236}">
                <a16:creationId xmlns:a16="http://schemas.microsoft.com/office/drawing/2014/main" id="{4F51915C-C3A4-802A-A5BD-C8CF1077A005}"/>
              </a:ext>
            </a:extLst>
          </p:cNvPr>
          <p:cNvPicPr>
            <a:picLocks noChangeAspect="1"/>
          </p:cNvPicPr>
          <p:nvPr/>
        </p:nvPicPr>
        <p:blipFill>
          <a:blip r:embed="rId3"/>
          <a:stretch>
            <a:fillRect/>
          </a:stretch>
        </p:blipFill>
        <p:spPr>
          <a:xfrm>
            <a:off x="3228575" y="1323681"/>
            <a:ext cx="5734850" cy="4210638"/>
          </a:xfrm>
          <a:prstGeom prst="rect">
            <a:avLst/>
          </a:prstGeom>
        </p:spPr>
      </p:pic>
    </p:spTree>
    <p:extLst>
      <p:ext uri="{BB962C8B-B14F-4D97-AF65-F5344CB8AC3E}">
        <p14:creationId xmlns:p14="http://schemas.microsoft.com/office/powerpoint/2010/main" val="418438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4F02F-DB61-D642-2503-61C4DE658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78262" y="82841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 but with a little GIS work, cool things are possible!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6D4C989-BCBD-03D7-66DB-F2007F5AF3F1}"/>
              </a:ext>
            </a:extLst>
          </p:cNvPr>
          <p:cNvPicPr>
            <a:picLocks noChangeAspect="1"/>
          </p:cNvPicPr>
          <p:nvPr/>
        </p:nvPicPr>
        <p:blipFill>
          <a:blip r:embed="rId4"/>
          <a:stretch>
            <a:fillRect/>
          </a:stretch>
        </p:blipFill>
        <p:spPr>
          <a:xfrm>
            <a:off x="159517" y="828412"/>
            <a:ext cx="3740199" cy="4697741"/>
          </a:xfrm>
          <a:prstGeom prst="rect">
            <a:avLst/>
          </a:prstGeom>
          <a:ln w="12700">
            <a:solidFill>
              <a:schemeClr val="tx1"/>
            </a:solidFill>
          </a:ln>
        </p:spPr>
      </p:pic>
      <p:pic>
        <p:nvPicPr>
          <p:cNvPr id="15" name="Picture 14">
            <a:extLst>
              <a:ext uri="{FF2B5EF4-FFF2-40B4-BE49-F238E27FC236}">
                <a16:creationId xmlns:a16="http://schemas.microsoft.com/office/drawing/2014/main" id="{9D57ACBA-B410-C5D0-3C3E-000BC81860DD}"/>
              </a:ext>
            </a:extLst>
          </p:cNvPr>
          <p:cNvPicPr>
            <a:picLocks noChangeAspect="1"/>
          </p:cNvPicPr>
          <p:nvPr/>
        </p:nvPicPr>
        <p:blipFill rotWithShape="1">
          <a:blip r:embed="rId5"/>
          <a:srcRect b="13475"/>
          <a:stretch/>
        </p:blipFill>
        <p:spPr>
          <a:xfrm>
            <a:off x="3983222" y="828412"/>
            <a:ext cx="3511534" cy="4697741"/>
          </a:xfrm>
          <a:prstGeom prst="rect">
            <a:avLst/>
          </a:prstGeom>
          <a:ln w="12700">
            <a:solidFill>
              <a:schemeClr val="tx1"/>
            </a:solidFill>
          </a:ln>
        </p:spPr>
      </p:pic>
      <p:sp>
        <p:nvSpPr>
          <p:cNvPr id="22" name="Content Placeholder 2">
            <a:extLst>
              <a:ext uri="{FF2B5EF4-FFF2-40B4-BE49-F238E27FC236}">
                <a16:creationId xmlns:a16="http://schemas.microsoft.com/office/drawing/2014/main" id="{45860C4F-2BD3-2609-15D4-482266A2D3B1}"/>
              </a:ext>
            </a:extLst>
          </p:cNvPr>
          <p:cNvSpPr txBox="1">
            <a:spLocks/>
          </p:cNvSpPr>
          <p:nvPr/>
        </p:nvSpPr>
        <p:spPr>
          <a:xfrm>
            <a:off x="412644" y="5615604"/>
            <a:ext cx="3233944" cy="890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times </a:t>
            </a:r>
            <a:br>
              <a:rPr lang="en-US" sz="3000" dirty="0"/>
            </a:br>
            <a:r>
              <a:rPr lang="en-US" sz="3000" dirty="0"/>
              <a:t>point-to-point</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4510155"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 rings</a:t>
            </a:r>
          </a:p>
        </p:txBody>
      </p:sp>
      <p:sp>
        <p:nvSpPr>
          <p:cNvPr id="4" name="Content Placeholder 2">
            <a:extLst>
              <a:ext uri="{FF2B5EF4-FFF2-40B4-BE49-F238E27FC236}">
                <a16:creationId xmlns:a16="http://schemas.microsoft.com/office/drawing/2014/main" id="{96513CE5-4229-28BB-F037-C6F02EEC6F96}"/>
              </a:ext>
            </a:extLst>
          </p:cNvPr>
          <p:cNvSpPr txBox="1">
            <a:spLocks/>
          </p:cNvSpPr>
          <p:nvPr/>
        </p:nvSpPr>
        <p:spPr>
          <a:xfrm>
            <a:off x="8576538"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Accessibility analysis</a:t>
            </a:r>
          </a:p>
        </p:txBody>
      </p:sp>
    </p:spTree>
    <p:extLst>
      <p:ext uri="{BB962C8B-B14F-4D97-AF65-F5344CB8AC3E}">
        <p14:creationId xmlns:p14="http://schemas.microsoft.com/office/powerpoint/2010/main" val="276057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A7FDE-613C-E5CF-5100-E9B7A3BA27FC}"/>
              </a:ext>
            </a:extLst>
          </p:cNvPr>
          <p:cNvPicPr>
            <a:picLocks noChangeAspect="1"/>
          </p:cNvPicPr>
          <p:nvPr/>
        </p:nvPicPr>
        <p:blipFill>
          <a:blip r:embed="rId3"/>
          <a:stretch>
            <a:fillRect/>
          </a:stretch>
        </p:blipFill>
        <p:spPr>
          <a:xfrm>
            <a:off x="0" y="1087543"/>
            <a:ext cx="6096000" cy="5770455"/>
          </a:xfrm>
          <a:prstGeom prst="rect">
            <a:avLst/>
          </a:prstGeom>
        </p:spPr>
      </p:pic>
      <p:pic>
        <p:nvPicPr>
          <p:cNvPr id="8" name="Picture 7">
            <a:extLst>
              <a:ext uri="{FF2B5EF4-FFF2-40B4-BE49-F238E27FC236}">
                <a16:creationId xmlns:a16="http://schemas.microsoft.com/office/drawing/2014/main" id="{BEEAB6B7-3B15-608A-CB4D-720CFFD46208}"/>
              </a:ext>
            </a:extLst>
          </p:cNvPr>
          <p:cNvPicPr>
            <a:picLocks noChangeAspect="1"/>
          </p:cNvPicPr>
          <p:nvPr/>
        </p:nvPicPr>
        <p:blipFill>
          <a:blip r:embed="rId4"/>
          <a:stretch>
            <a:fillRect/>
          </a:stretch>
        </p:blipFill>
        <p:spPr>
          <a:xfrm>
            <a:off x="6069688" y="1087543"/>
            <a:ext cx="6122312" cy="5770455"/>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comparison by mode</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7951383"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
        <p:nvSpPr>
          <p:cNvPr id="24" name="Content Placeholder 2">
            <a:extLst>
              <a:ext uri="{FF2B5EF4-FFF2-40B4-BE49-F238E27FC236}">
                <a16:creationId xmlns:a16="http://schemas.microsoft.com/office/drawing/2014/main" id="{F849BAEB-0BBA-F561-4214-26F86224CF3A}"/>
              </a:ext>
            </a:extLst>
          </p:cNvPr>
          <p:cNvSpPr txBox="1">
            <a:spLocks/>
          </p:cNvSpPr>
          <p:nvPr/>
        </p:nvSpPr>
        <p:spPr>
          <a:xfrm>
            <a:off x="1782947"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Transit</a:t>
            </a:r>
          </a:p>
        </p:txBody>
      </p:sp>
    </p:spTree>
    <p:extLst>
      <p:ext uri="{BB962C8B-B14F-4D97-AF65-F5344CB8AC3E}">
        <p14:creationId xmlns:p14="http://schemas.microsoft.com/office/powerpoint/2010/main" val="1195101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2813</TotalTime>
  <Words>1112</Words>
  <Application>Microsoft Office PowerPoint</Application>
  <PresentationFormat>Widescreen</PresentationFormat>
  <Paragraphs>124</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Calibri Light</vt:lpstr>
      <vt:lpstr>Inter</vt:lpstr>
      <vt:lpstr>Office Theme</vt:lpstr>
      <vt:lpstr>Networks are hard.  Multimodal networks are much harder!</vt:lpstr>
      <vt:lpstr>Sometimes you need foolproof routing or research-grade analysis.</vt:lpstr>
      <vt:lpstr>But sometimes you just need a general sense of a place… and the people and things that are nearby.</vt:lpstr>
      <vt:lpstr>Luckily, there are (open source) apps for that!</vt:lpstr>
      <vt:lpstr>You sound like a pirate.  What aarrrr you talking about?</vt:lpstr>
      <vt:lpstr>That’s great, but how does it work? </vt:lpstr>
      <vt:lpstr>The result doesn’t look very impressive at first…</vt:lpstr>
      <vt:lpstr>… but with a little GIS work, cool things are possible!</vt:lpstr>
      <vt:lpstr>Example - Travel time comparison by mode</vt:lpstr>
      <vt:lpstr>Example - Travel time rings</vt:lpstr>
      <vt:lpstr>Example – Accessibility analysis</vt:lpstr>
      <vt:lpstr>What if we were to…</vt:lpstr>
      <vt:lpstr>Naturally, it can generate itineraries too.</vt:lpstr>
      <vt:lpstr>Lessons learned and caveats</vt:lpstr>
      <vt:lpstr>Sounds like too much work? Try Conveyal!</vt:lpstr>
      <vt:lpstr>Thank you!  Questions?</vt:lpstr>
      <vt:lpstr>More Conveyal</vt:lpstr>
      <vt:lpstr>More Conveyal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Porr</dc:creator>
  <cp:lastModifiedBy>Adam Porr</cp:lastModifiedBy>
  <cp:revision>69</cp:revision>
  <dcterms:created xsi:type="dcterms:W3CDTF">2022-09-18T17:37:10Z</dcterms:created>
  <dcterms:modified xsi:type="dcterms:W3CDTF">2022-09-20T16:37:12Z</dcterms:modified>
</cp:coreProperties>
</file>